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7"/>
  </p:notesMasterIdLst>
  <p:handoutMasterIdLst>
    <p:handoutMasterId r:id="rId18"/>
  </p:handoutMasterIdLst>
  <p:sldIdLst>
    <p:sldId id="265" r:id="rId2"/>
    <p:sldId id="330" r:id="rId3"/>
    <p:sldId id="327" r:id="rId4"/>
    <p:sldId id="328" r:id="rId5"/>
    <p:sldId id="329" r:id="rId6"/>
    <p:sldId id="324" r:id="rId7"/>
    <p:sldId id="331" r:id="rId8"/>
    <p:sldId id="325" r:id="rId9"/>
    <p:sldId id="333" r:id="rId10"/>
    <p:sldId id="322" r:id="rId11"/>
    <p:sldId id="334" r:id="rId12"/>
    <p:sldId id="326" r:id="rId13"/>
    <p:sldId id="335" r:id="rId14"/>
    <p:sldId id="284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15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eb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1456" y="2085976"/>
            <a:ext cx="8701088" cy="1411444"/>
          </a:xfrm>
        </p:spPr>
        <p:txBody>
          <a:bodyPr>
            <a:no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chemeClr val="bg1"/>
                </a:solidFill>
              </a:rPr>
              <a:t>Лабораторная работа №4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24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Оптимизация параметров системы на основе имитационной модели. </a:t>
            </a:r>
            <a:br>
              <a:rPr lang="ru-RU" sz="2400" b="1" dirty="0">
                <a:solidFill>
                  <a:schemeClr val="bg1">
                    <a:lumMod val="75000"/>
                  </a:schemeClr>
                </a:solidFill>
                <a:effectLst/>
              </a:rPr>
            </a:br>
            <a:r>
              <a:rPr lang="ru-RU" sz="24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Golos Text DemiBold" panose="020B0703020202020204"/>
              </a:rPr>
              <a:t> </a:t>
            </a:r>
            <a:endParaRPr 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F6669-0476-4D90-8F71-335A3CF143CA}"/>
              </a:ext>
            </a:extLst>
          </p:cNvPr>
          <p:cNvSpPr txBox="1"/>
          <p:nvPr/>
        </p:nvSpPr>
        <p:spPr>
          <a:xfrm>
            <a:off x="5643563" y="395811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Выполнила студентка группы М3311 Авсюкевич Анастасия</a:t>
            </a: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A589E3A-92DC-4CF2-95D3-F57425EF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2624"/>
            <a:ext cx="6291943" cy="527284"/>
          </a:xfrm>
        </p:spPr>
        <p:txBody>
          <a:bodyPr>
            <a:norm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Оптимизация параметров</a:t>
            </a:r>
            <a:endParaRPr lang="ru-RU" sz="2800" dirty="0">
              <a:latin typeface="Golos Text DemiBold" panose="020B0703020202020204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62A75AA-E1D3-400F-B01C-0FB6FBDB50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08158" y="1153886"/>
            <a:ext cx="3021467" cy="3425371"/>
          </a:xfrm>
        </p:spPr>
        <p:txBody>
          <a:bodyPr>
            <a:normAutofit/>
          </a:bodyPr>
          <a:lstStyle/>
          <a:p>
            <a:r>
              <a:rPr lang="ru-RU" dirty="0"/>
              <a:t>Я рассматривала глобальную оптимизацию, т.к. </a:t>
            </a:r>
            <a:r>
              <a:rPr lang="ru-RU" dirty="0">
                <a:solidFill>
                  <a:srgbClr val="000000"/>
                </a:solidFill>
                <a:effectLst/>
                <a:latin typeface="Golos Text" panose="020B0503020202020204"/>
              </a:rPr>
              <a:t>целевая функция и ограничения являются нелинейными функциями переменных</a:t>
            </a:r>
            <a:r>
              <a:rPr lang="ru-RU" dirty="0">
                <a:solidFill>
                  <a:srgbClr val="000000"/>
                </a:solidFill>
                <a:latin typeface="Golos Text" panose="020B0503020202020204"/>
              </a:rPr>
              <a:t>, и нужно найти наилучший вариант.</a:t>
            </a:r>
          </a:p>
          <a:p>
            <a:endParaRPr lang="ru-RU" dirty="0"/>
          </a:p>
          <a:p>
            <a:r>
              <a:rPr lang="ru-RU" dirty="0"/>
              <a:t>Так как задача поиска оптимальных значений параметров (число официантов, поваров) относится к задаче оптимизации с дискретными параметрами, я выбрала </a:t>
            </a:r>
            <a:r>
              <a:rPr lang="ru-RU" b="1" dirty="0"/>
              <a:t>генетические алгоритмы</a:t>
            </a:r>
            <a:r>
              <a:rPr lang="ru-RU" dirty="0"/>
              <a:t>. Этот метод эффективен для задач с большим количеством возможных решений.</a:t>
            </a:r>
          </a:p>
          <a:p>
            <a:endParaRPr lang="ru-RU" dirty="0"/>
          </a:p>
          <a:p>
            <a:r>
              <a:rPr lang="ru-RU" dirty="0"/>
              <a:t>Для реализации использовала </a:t>
            </a:r>
            <a:r>
              <a:rPr lang="en-US" dirty="0" err="1"/>
              <a:t>библиотеку</a:t>
            </a:r>
            <a:r>
              <a:rPr lang="en-US" dirty="0"/>
              <a:t> </a:t>
            </a:r>
            <a:r>
              <a:rPr lang="en-US" b="1" dirty="0"/>
              <a:t>DEAP</a:t>
            </a:r>
            <a:r>
              <a:rPr lang="en-US" dirty="0"/>
              <a:t> (Distributed Evolutionary Algorithms in Python)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64CACC-505B-4D44-973F-5757D93F2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6"/>
          <a:stretch/>
        </p:blipFill>
        <p:spPr>
          <a:xfrm>
            <a:off x="94007" y="903850"/>
            <a:ext cx="4733005" cy="2796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05A0513-FBE9-4EF1-9AE5-1A6E95C7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7" y="1923572"/>
            <a:ext cx="3357897" cy="93274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FAB88F4-B2FC-43C7-8320-8DA70986B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239"/>
          <a:stretch/>
        </p:blipFill>
        <p:spPr>
          <a:xfrm>
            <a:off x="156372" y="1591106"/>
            <a:ext cx="4511453" cy="3527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6B29B2-03E8-4B88-8FF7-8E08C83DCA8A}"/>
              </a:ext>
            </a:extLst>
          </p:cNvPr>
          <p:cNvSpPr txBox="1"/>
          <p:nvPr/>
        </p:nvSpPr>
        <p:spPr>
          <a:xfrm>
            <a:off x="156372" y="1222601"/>
            <a:ext cx="3921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olos Text" panose="020B0503020202020204"/>
              </a:rPr>
              <a:t>Результаты с подобранными параметрами: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5E4B0F-5884-4B29-80C7-0A59E939118E}"/>
              </a:ext>
            </a:extLst>
          </p:cNvPr>
          <p:cNvSpPr txBox="1"/>
          <p:nvPr/>
        </p:nvSpPr>
        <p:spPr>
          <a:xfrm>
            <a:off x="136046" y="2914539"/>
            <a:ext cx="37790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highlight>
                  <a:srgbClr val="C0C0C0"/>
                </a:highlight>
                <a:latin typeface="Golos Text" panose="020B0503020202020204"/>
              </a:rPr>
              <a:t>Это действительно улучшенный результат (если сравнивать с экспериментами до оптимизации), например: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1F620E-6CF5-4AF9-A250-182E8EBE3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72" y="3416911"/>
            <a:ext cx="3021466" cy="81757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0BCFA46-44B5-4F88-9690-5729BE59BF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45" y="4316079"/>
            <a:ext cx="4194155" cy="35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F7581D4-B41E-4A34-B9E5-ED4747B5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Реализация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A4E414-D5EF-4DD1-A264-C084BE8E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629" y="297519"/>
            <a:ext cx="2125890" cy="5908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0F73E4-9F9D-4A14-A6ED-B3DF349F4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775" y="338743"/>
            <a:ext cx="1968173" cy="26782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31C8C63-B0FC-418A-B23F-869DC7BB3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44" y="1164431"/>
            <a:ext cx="4272159" cy="266461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DE668E3-DC50-4EC9-BFAB-02A65FF34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182" y="906693"/>
            <a:ext cx="3906175" cy="309635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D55E8BA-5A88-4732-8443-06B058CE5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944" y="4096297"/>
            <a:ext cx="5190632" cy="9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2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55B6A5E3-86FB-4CD7-9791-52965AA75A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b="1" dirty="0"/>
              <a:t>Какие параметры оказали наибольшее влияние?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8E8D017-AF32-406D-8374-1F18B18E48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b="1" dirty="0"/>
              <a:t>Какие ограничения стали критическими?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4B5D71F-2913-417C-95A2-5D71EDE4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Анализ результатов</a:t>
            </a:r>
            <a:endParaRPr lang="ru-RU" sz="2800" dirty="0">
              <a:latin typeface="Golos Text DemiBold" panose="020B0703020202020204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3B2036C-91BA-471A-BA5F-06472522A7F1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507998" y="1709161"/>
            <a:ext cx="352056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Количество </a:t>
            </a:r>
            <a:r>
              <a:rPr lang="ru-RU" altLang="ru-RU" sz="1400" dirty="0">
                <a:latin typeface="Golos Text "/>
              </a:rPr>
              <a:t>персонала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 критично влияет на время обслуживания</a:t>
            </a:r>
            <a:r>
              <a:rPr lang="ru-RU" altLang="ru-RU" sz="1400" dirty="0">
                <a:latin typeface="Golos Text "/>
              </a:rPr>
              <a:t>, что было выявлено ранее.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Время приготовления отдельных блюд имеет значение. 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4ECF31C-74D7-45B5-881B-A872005767E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 bwMode="auto">
          <a:xfrm>
            <a:off x="5115440" y="2863879"/>
            <a:ext cx="3517023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Время ожидания клиентов становится критичным при высокой загруженности ресторана.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Увеличение персонала необходимо и будет требовать дополнительного бюджета.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"/>
            </a:endParaRP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AB483EF-6E0F-4112-9E65-EDE2943A3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Эффективность изменений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25BD8CE-A3C8-4F59-BF67-CE5AB3D6B16C}"/>
              </a:ext>
            </a:extLst>
          </p:cNvPr>
          <p:cNvSpPr txBox="1">
            <a:spLocks noGrp="1"/>
          </p:cNvSpPr>
          <p:nvPr>
            <p:ph type="body" sz="quarter" idx="11"/>
          </p:nvPr>
        </p:nvSpPr>
        <p:spPr>
          <a:xfrm>
            <a:off x="5065713" y="1296987"/>
            <a:ext cx="3435349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Говоря об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эффективности предложенных изменений, по сути большая часть из них была уже зафиксирована изначально, и просто более корректный перерасчет того же времени и оптимизация параметров, улучшили результат.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Рекомендации по усовершенствованию, которые уже были озвучены, несомненно сделают модель еще более точной, но сильно усложнят ее.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Golos Text" panose="020B0503020202020204"/>
            </a:endParaRPr>
          </a:p>
          <a:p>
            <a:endParaRPr lang="ru-RU" sz="1400" dirty="0">
              <a:latin typeface="Golos Text" panose="020B0503020202020204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7C06765-CBB7-412B-A9D8-6C0AFA88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5" y="964406"/>
            <a:ext cx="2256048" cy="151447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687F8CC-E953-4C7A-B421-451FE548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593" y="1922416"/>
            <a:ext cx="2914649" cy="29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14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29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Рекомендации по улучшению системы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A5893AC-7EDD-411A-9F4B-18914053A96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507206" y="1135051"/>
            <a:ext cx="75438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800" b="1" dirty="0">
                <a:latin typeface="Golos Text "/>
              </a:rPr>
              <a:t>Идеи: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Автоматизация заказов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 (электронные терминалы</a:t>
            </a:r>
            <a:r>
              <a:rPr kumimoji="0" lang="en-US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/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приложение) для снижения нагрузки на официантов.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Увеличение количества рабочих мест на кухне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 для ускорения готовки. (?)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Оптимизация маршрутов официантов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 с учётом расположения столиков.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Изменение очередности приготовления блюд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 — сначала быстрые блюда, затем сложные. Я думаю, что </a:t>
            </a:r>
            <a:r>
              <a:rPr lang="ru-RU" altLang="ru-RU" dirty="0">
                <a:latin typeface="Golos Text "/>
              </a:rPr>
              <a:t>о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птимизация очередности выполнения заказов даст значительное улучшение. </a:t>
            </a: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Гибкий график персонала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"/>
              </a:rPr>
              <a:t> в зависимости от нагрузки (в пик-часы больше сотрудников).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dirty="0">
              <a:latin typeface="Golos Text "/>
            </a:endParaRPr>
          </a:p>
          <a:p>
            <a:r>
              <a:rPr lang="ru-RU" sz="1800" b="1" dirty="0"/>
              <a:t>Оценка потенциального эффекта: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 идеале - сокращение времени ожидания на </a:t>
            </a:r>
            <a:r>
              <a:rPr lang="ru-RU" b="1" dirty="0"/>
              <a:t>20-25%</a:t>
            </a:r>
            <a:r>
              <a:rPr lang="ru-RU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Уменьшение очередей в загруженные часы.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Рост пропускной способности ресторана </a:t>
            </a:r>
            <a:r>
              <a:rPr lang="ru-RU" b="1" dirty="0"/>
              <a:t>на 10-15%</a:t>
            </a:r>
            <a:r>
              <a:rPr lang="ru-RU" dirty="0"/>
              <a:t> без увеличения бюджета.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519103B1-E97C-40FA-91AF-BD42F765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20772"/>
            <a:ext cx="6743701" cy="527284"/>
          </a:xfrm>
        </p:spPr>
        <p:txBody>
          <a:bodyPr>
            <a:noAutofit/>
          </a:bodyPr>
          <a:lstStyle/>
          <a:p>
            <a:r>
              <a:rPr lang="ru-RU" sz="2400" b="1" dirty="0">
                <a:effectLst/>
              </a:rPr>
              <a:t>Разработка имитационной модели реального процесса</a:t>
            </a:r>
            <a:endParaRPr lang="ru-RU" sz="2400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EA637197-E83C-4618-AC43-51D177ECE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7886700" cy="3447143"/>
          </a:xfrm>
        </p:spPr>
        <p:txBody>
          <a:bodyPr>
            <a:normAutofit/>
          </a:bodyPr>
          <a:lstStyle/>
          <a:p>
            <a:endParaRPr lang="ru-RU" dirty="0"/>
          </a:p>
          <a:p>
            <a:endParaRPr lang="ru-RU" dirty="0"/>
          </a:p>
          <a:p>
            <a:r>
              <a:rPr lang="ru-RU" b="1" dirty="0"/>
              <a:t>Цели моделирования:</a:t>
            </a:r>
            <a:endParaRPr lang="ru-RU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Оценка эффективности обслуживания клиентов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Оптимизация рабочего процесса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Прогнозирование нагрузки на систему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Анализ качества обслуживания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Оптимизация ресурсов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F44223-47B3-49C3-BC3D-B5E5AB629A0A}"/>
              </a:ext>
            </a:extLst>
          </p:cNvPr>
          <p:cNvSpPr txBox="1"/>
          <p:nvPr/>
        </p:nvSpPr>
        <p:spPr>
          <a:xfrm>
            <a:off x="5022056" y="1745067"/>
            <a:ext cx="3614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Golos Text DemiBold" panose="020B0703020202020204"/>
              </a:rPr>
              <a:t>Задачи моделирования: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olos Text DemiBold" panose="020B0703020202020204"/>
              </a:rPr>
              <a:t>Анализ времени обслуживания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latin typeface="Golos Text DemiBold" panose="020B0703020202020204"/>
              </a:rPr>
              <a:t>Определение</a:t>
            </a:r>
            <a:r>
              <a:rPr lang="ru-RU" sz="1400" dirty="0">
                <a:effectLst/>
                <a:latin typeface="Golos Text DemiBold" panose="020B0703020202020204"/>
              </a:rPr>
              <a:t> узких мест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effectLst/>
                <a:latin typeface="Golos Text DemiBold" panose="020B0703020202020204"/>
              </a:rPr>
              <a:t>Прогнозирование нагрузки на ресторан</a:t>
            </a:r>
            <a:endParaRPr lang="ru-RU" sz="1400" dirty="0">
              <a:latin typeface="Golos Text DemiBold" panose="020B0703020202020204"/>
            </a:endParaRP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effectLst/>
                <a:latin typeface="Golos Text DemiBold" panose="020B0703020202020204"/>
              </a:rPr>
              <a:t>Оптимизация числа официантов и поваров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ru-RU" sz="1400" dirty="0">
                <a:effectLst/>
                <a:latin typeface="Golos Text DemiBold" panose="020B0703020202020204"/>
              </a:rPr>
              <a:t>Планирование и повышение удовлетворенности клиентов</a:t>
            </a:r>
            <a:endParaRPr lang="ru-RU" sz="1400" dirty="0">
              <a:latin typeface="Golos Text DemiBold" panose="020B0703020202020204"/>
            </a:endParaRPr>
          </a:p>
          <a:p>
            <a:endParaRPr lang="ru-RU" dirty="0"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575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9D2723-5805-4D81-8683-5FE0C0DD4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614823"/>
            <a:ext cx="3635830" cy="1573671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Интенсивность потока клиентов</a:t>
            </a:r>
            <a:r>
              <a:rPr lang="ru-RU" dirty="0"/>
              <a:t>: количество клиентов, приходящих за единицу времени.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Количество ресурсов</a:t>
            </a:r>
            <a:r>
              <a:rPr lang="ru-RU" dirty="0"/>
              <a:t>: повара, официанты.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Среднее время готовки блюд.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Среднее время обслуживания</a:t>
            </a:r>
            <a:r>
              <a:rPr lang="ru-RU" dirty="0"/>
              <a:t> - то, что как раз реализовано с помощью распределений.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ED0015-3D44-4CCF-B0E6-0DEC18BCD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Входные параметры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4F7344C-8539-4D2A-B204-94F608AA68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699201"/>
            <a:ext cx="3635830" cy="157367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Среднее время ожидания</a:t>
            </a:r>
            <a:r>
              <a:rPr lang="ru-RU" sz="1200" dirty="0"/>
              <a:t> — среднее время, которое клиент проводит в ожидании (всего и на отдельных этапах).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Количество обслуженных клиентов</a:t>
            </a:r>
            <a:r>
              <a:rPr lang="ru-RU" sz="1200" dirty="0"/>
              <a:t> — количество клиентов, которых обслужил ресторан за определенное время.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Загрузка ресурсов</a:t>
            </a:r>
            <a:r>
              <a:rPr lang="ru-RU" sz="1200" dirty="0"/>
              <a:t> — сколько времени повара и официанты были заняты в процессе обслуживания. Как на скорость их работы влияет сильная загруженность ресторана.</a:t>
            </a:r>
          </a:p>
          <a:p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7A2C949-36F3-4152-9354-ADB6A46CC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Выходные параметры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Концептуальная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2540890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693690B-DF9A-4AB0-897D-DB441C4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78442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Алгоритмический способ описания функции системы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EDA4BAE-AD03-4413-8F1E-BB7CFCF8D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3539" y="1014413"/>
            <a:ext cx="3100386" cy="3657599"/>
          </a:xfrm>
        </p:spPr>
        <p:txBody>
          <a:bodyPr>
            <a:normAutofit lnSpcReduction="10000"/>
          </a:bodyPr>
          <a:lstStyle/>
          <a:p>
            <a:r>
              <a:rPr lang="ru-RU" b="1" i="1" dirty="0"/>
              <a:t>“Процесс обслуживания клиентов”</a:t>
            </a:r>
          </a:p>
          <a:p>
            <a:pPr>
              <a:buFont typeface="+mj-lt"/>
              <a:buAutoNum type="arabicPeriod"/>
            </a:pPr>
            <a:r>
              <a:rPr lang="ru-RU" dirty="0"/>
              <a:t>Клиент заходит в ресторан и ожидает свободного места.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проводит клиента к столу.</a:t>
            </a:r>
          </a:p>
          <a:p>
            <a:pPr>
              <a:buFont typeface="+mj-lt"/>
              <a:buAutoNum type="arabicPeriod"/>
            </a:pPr>
            <a:r>
              <a:rPr lang="ru-RU" dirty="0"/>
              <a:t>Клиент изучает меню и делает заказ.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принимает заказ и передает его на кухню.</a:t>
            </a:r>
          </a:p>
          <a:p>
            <a:pPr>
              <a:buFont typeface="+mj-lt"/>
              <a:buAutoNum type="arabicPeriod"/>
            </a:pPr>
            <a:r>
              <a:rPr lang="ru-RU" dirty="0"/>
              <a:t>Кухня готовит блюда, время приготовления зависит от типа блюда.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получает готовые блюда от кухни и приносит их клиенту.</a:t>
            </a:r>
          </a:p>
          <a:p>
            <a:pPr>
              <a:buFont typeface="+mj-lt"/>
              <a:buAutoNum type="arabicPeriod"/>
            </a:pPr>
            <a:r>
              <a:rPr lang="ru-RU" dirty="0"/>
              <a:t>Во время принятия пищи клиент может заказать дополнительные блюда или напитки.</a:t>
            </a:r>
          </a:p>
          <a:p>
            <a:pPr>
              <a:buFont typeface="+mj-lt"/>
              <a:buAutoNum type="arabicPeriod"/>
            </a:pPr>
            <a:r>
              <a:rPr lang="ru-RU" dirty="0"/>
              <a:t>После завершения еды клиент запрашивает счет.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выдает счет, клиент оплачивает его.</a:t>
            </a:r>
          </a:p>
          <a:p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812A69-8810-4F8D-A2D3-D5B72D92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7" y="1542284"/>
            <a:ext cx="4130833" cy="2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A7DECA-E20F-4021-AE9D-617ED5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334"/>
            <a:ext cx="6529387" cy="48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77489D-1426-4F86-B57D-EE720289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319" y="413591"/>
            <a:ext cx="6824382" cy="527284"/>
          </a:xfrm>
        </p:spPr>
        <p:txBody>
          <a:bodyPr>
            <a:noAutofit/>
          </a:bodyPr>
          <a:lstStyle/>
          <a:p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Определение целевой функции и ограничений</a:t>
            </a:r>
            <a:br>
              <a:rPr lang="ru-RU" sz="2400" b="0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</a:br>
            <a:endParaRPr lang="ru-RU" sz="2400" dirty="0">
              <a:latin typeface="Golos Text DemiBold" panose="020B070302020202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84FEA-F7C6-4BC2-9175-C68BDD8856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133361"/>
            <a:ext cx="8136731" cy="3447143"/>
          </a:xfrm>
        </p:spPr>
        <p:txBody>
          <a:bodyPr>
            <a:normAutofit/>
          </a:bodyPr>
          <a:lstStyle/>
          <a:p>
            <a:r>
              <a:rPr lang="ru-RU" b="1" dirty="0"/>
              <a:t>Минимизация суммарного времени обслуживания клиентов</a:t>
            </a:r>
            <a:r>
              <a:rPr lang="ru-RU" dirty="0"/>
              <a:t>, включающего: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ожидания перед принятием заказа.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приготовления блюд (разное для разных типов заказов).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Время подачи заказа клиенту.</a:t>
            </a:r>
          </a:p>
          <a:p>
            <a:r>
              <a:rPr lang="ru-RU" b="1" dirty="0"/>
              <a:t>Ограничения системы</a:t>
            </a:r>
          </a:p>
          <a:p>
            <a:pPr>
              <a:buFont typeface="+mj-lt"/>
              <a:buAutoNum type="arabicPeriod"/>
            </a:pPr>
            <a:r>
              <a:rPr lang="ru-RU" dirty="0"/>
              <a:t>Ограничение ресурсов: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400" dirty="0"/>
              <a:t>Количество персонала (повара и официанты).</a:t>
            </a:r>
          </a:p>
          <a:p>
            <a:pPr>
              <a:buFont typeface="+mj-lt"/>
              <a:buAutoNum type="arabicPeriod"/>
            </a:pPr>
            <a:r>
              <a:rPr lang="ru-RU" dirty="0"/>
              <a:t>Ограничение времени: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400" dirty="0"/>
              <a:t>Время работы ресторана в целом(например, 12 часов) (?)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400" dirty="0"/>
              <a:t>Максимально допустимое время ожидания клиента (например, 20 минут).</a:t>
            </a:r>
          </a:p>
          <a:p>
            <a:pPr>
              <a:buFont typeface="+mj-lt"/>
              <a:buAutoNum type="arabicPeriod"/>
            </a:pPr>
            <a:r>
              <a:rPr lang="ru-RU" dirty="0"/>
              <a:t>Ограничение заказов: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400" dirty="0"/>
              <a:t>Разные типы блюд имеют разное время приготовления.</a:t>
            </a:r>
          </a:p>
          <a:p>
            <a:pPr marL="742950" lvl="1" indent="-285750">
              <a:buFont typeface="+mj-lt"/>
              <a:buAutoNum type="arabicPeriod"/>
            </a:pPr>
            <a:r>
              <a:rPr lang="ru-RU" sz="1400" dirty="0"/>
              <a:t>Возможны пики нагрузки.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F39AC61E-A312-4AA5-9366-D4E2D31D8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792286"/>
            <a:ext cx="3556795" cy="1573671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ru-RU" sz="1400" dirty="0"/>
              <a:t>Количество поваров.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Количество официантов.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Время на приготовление каждого типа блюда.</a:t>
            </a:r>
            <a:endParaRPr lang="en-US" sz="1400" dirty="0"/>
          </a:p>
          <a:p>
            <a:pPr>
              <a:buFont typeface="+mj-lt"/>
              <a:buAutoNum type="arabicPeriod"/>
            </a:pPr>
            <a:r>
              <a:rPr lang="ru-RU" sz="1400" dirty="0"/>
              <a:t>Количество клиентов.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60E21E-6930-47E3-80AC-2A4B0F485D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b="1" dirty="0"/>
              <a:t>Входные параметры для экспериментов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B76A983-ACB5-4545-B9CE-BCE44FC5D1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840994"/>
            <a:ext cx="3635830" cy="1573671"/>
          </a:xfrm>
        </p:spPr>
        <p:txBody>
          <a:bodyPr/>
          <a:lstStyle/>
          <a:p>
            <a:r>
              <a:rPr lang="ru-RU" dirty="0"/>
              <a:t>Для каждого эксперимента фиксируем: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Среднее время ожидания.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NEW: </a:t>
            </a:r>
            <a:r>
              <a:rPr lang="ru-RU" dirty="0"/>
              <a:t>Среднее время приготовления.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Среднюю загрузку поваров и официантов.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Кол-во обслуженных клиентов.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2E78A82-FB51-45A3-ABD1-D308511E00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b="1" dirty="0"/>
              <a:t>Сбор</a:t>
            </a:r>
            <a:r>
              <a:rPr lang="ru-RU" dirty="0"/>
              <a:t> </a:t>
            </a:r>
            <a:r>
              <a:rPr lang="ru-RU" b="1" dirty="0"/>
              <a:t>данных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8880B9C-FAA3-440D-BE0E-D06A48DD2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6454"/>
            <a:ext cx="6824382" cy="527284"/>
          </a:xfrm>
        </p:spPr>
        <p:txBody>
          <a:bodyPr>
            <a:no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Планирование экспериментов</a:t>
            </a:r>
            <a:br>
              <a:rPr lang="ru-RU" sz="2800" b="0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</a:br>
            <a:endParaRPr lang="ru-RU" sz="2800" dirty="0"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47259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9BC75F7-89A5-477A-8BBD-AC2D0CCC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9" y="216998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экспериментов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8075716-0353-4912-99DB-B0B777A79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456" y="849071"/>
            <a:ext cx="8389257" cy="1074388"/>
          </a:xfrm>
        </p:spPr>
        <p:txBody>
          <a:bodyPr>
            <a:normAutofit/>
          </a:bodyPr>
          <a:lstStyle/>
          <a:p>
            <a:r>
              <a:rPr lang="ru-RU" sz="1200" dirty="0"/>
              <a:t>Графики зависимости времени обслуживания от изменяемых параметров, например:</a:t>
            </a:r>
          </a:p>
          <a:p>
            <a:pPr>
              <a:buFont typeface="+mj-lt"/>
              <a:buAutoNum type="arabicPeriod"/>
            </a:pPr>
            <a:r>
              <a:rPr lang="ru-RU" sz="1200" dirty="0"/>
              <a:t>Как меняется время обслуживания при увеличении числа поваров.</a:t>
            </a:r>
          </a:p>
          <a:p>
            <a:pPr>
              <a:buFont typeface="+mj-lt"/>
              <a:buAutoNum type="arabicPeriod"/>
            </a:pPr>
            <a:r>
              <a:rPr lang="ru-RU" sz="1200" dirty="0"/>
              <a:t>Как влияет увеличение официантов на время обслуживания.</a:t>
            </a:r>
          </a:p>
          <a:p>
            <a:endParaRPr lang="ru-RU" sz="1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D081A9-DDD6-425D-AA05-C5664E8D3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2309214"/>
            <a:ext cx="4130165" cy="24408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7846286-7FB1-499E-9EB3-D0091F4F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249" y="1028382"/>
            <a:ext cx="2205263" cy="8950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DE76E0-1C29-4BB4-BC75-EE7E3E939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317" y="2258699"/>
            <a:ext cx="4242683" cy="249138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D95E3A-6483-4A93-93F3-C333A0AAD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17" y="1713303"/>
            <a:ext cx="2762669" cy="42031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7AD1CB6-3ABC-434F-9D60-16A7B3FA9D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4232"/>
          <a:stretch/>
        </p:blipFill>
        <p:spPr>
          <a:xfrm>
            <a:off x="310381" y="1554765"/>
            <a:ext cx="3269430" cy="1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585A4-A298-49DE-8486-388003A2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Анализ чувствительности модели</a:t>
            </a:r>
            <a:endParaRPr lang="ru-RU" sz="2800" dirty="0">
              <a:latin typeface="Golos Text DemiBold" panose="020B070302020202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2A8393-5D71-41B7-A144-A5374E3FC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23458"/>
            <a:ext cx="7859210" cy="1774325"/>
          </a:xfrm>
        </p:spPr>
        <p:txBody>
          <a:bodyPr>
            <a:no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Определение параметров, которые оказывают наибольшее влияние на выходные данные.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ru-RU" sz="1600" dirty="0">
              <a:latin typeface="Golos Text" panose="020B0503020202020204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957D20B-34DA-4046-B6E7-1ABC766AF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A7B174-0589-4BE9-9E2E-487483D8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15" y="1828800"/>
            <a:ext cx="5301640" cy="1684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8FBA3E5-E5D1-4DF3-9C8B-4E89251C4301}"/>
              </a:ext>
            </a:extLst>
          </p:cNvPr>
          <p:cNvSpPr txBox="1"/>
          <p:nvPr/>
        </p:nvSpPr>
        <p:spPr>
          <a:xfrm>
            <a:off x="458145" y="2110085"/>
            <a:ext cx="29137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num_simulations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</a:t>
            </a:r>
            <a:r>
              <a:rPr lang="en-US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ru-RU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Кол-во симуляций для каждого эксп-а</a:t>
            </a:r>
            <a:endParaRPr lang="ru-RU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num_clients_range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 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num_waiters_range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 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num_chefs_range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9E3A-34D7-48E4-89E1-90F65753B9FD}"/>
              </a:ext>
            </a:extLst>
          </p:cNvPr>
          <p:cNvSpPr txBox="1"/>
          <p:nvPr/>
        </p:nvSpPr>
        <p:spPr>
          <a:xfrm>
            <a:off x="579890" y="3832084"/>
            <a:ext cx="77711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По графикам видно, что при увеличении кол-ва персонала (официантов), время ожидания ближе к среднему и ниже его, разбросов и «пиков» уже нет, что логично. </a:t>
            </a:r>
          </a:p>
        </p:txBody>
      </p:sp>
    </p:spTree>
    <p:extLst>
      <p:ext uri="{BB962C8B-B14F-4D97-AF65-F5344CB8AC3E}">
        <p14:creationId xmlns:p14="http://schemas.microsoft.com/office/powerpoint/2010/main" val="231465239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6139</TotalTime>
  <Words>840</Words>
  <Application>Microsoft Office PowerPoint</Application>
  <PresentationFormat>Экран (16:9)</PresentationFormat>
  <Paragraphs>112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ALS Gorizont Bold Expanded</vt:lpstr>
      <vt:lpstr>Arial</vt:lpstr>
      <vt:lpstr>Calibri</vt:lpstr>
      <vt:lpstr>Courier New</vt:lpstr>
      <vt:lpstr>Golos Text</vt:lpstr>
      <vt:lpstr>Golos Text </vt:lpstr>
      <vt:lpstr>Golos Text DemiBold</vt:lpstr>
      <vt:lpstr>Тема1</vt:lpstr>
      <vt:lpstr>Лабораторная работа №4 Оптимизация параметров системы на основе имитационной модели.   </vt:lpstr>
      <vt:lpstr>Разработка имитационной модели реального процесса</vt:lpstr>
      <vt:lpstr>Концептуальная модель</vt:lpstr>
      <vt:lpstr>Алгоритмический способ описания функции системы</vt:lpstr>
      <vt:lpstr>Презентация PowerPoint</vt:lpstr>
      <vt:lpstr>Определение целевой функции и ограничений </vt:lpstr>
      <vt:lpstr>Планирование экспериментов </vt:lpstr>
      <vt:lpstr>Результаты экспериментов</vt:lpstr>
      <vt:lpstr>Анализ чувствительности модели</vt:lpstr>
      <vt:lpstr>Оптимизация параметров</vt:lpstr>
      <vt:lpstr>Реализация</vt:lpstr>
      <vt:lpstr>Анализ результатов</vt:lpstr>
      <vt:lpstr>Эффективность изменений</vt:lpstr>
      <vt:lpstr>Рекомендации по улучшению системы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149</cp:revision>
  <dcterms:created xsi:type="dcterms:W3CDTF">2014-06-27T12:30:22Z</dcterms:created>
  <dcterms:modified xsi:type="dcterms:W3CDTF">2025-03-20T12:54:39Z</dcterms:modified>
</cp:coreProperties>
</file>